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unito Semi Bold" panose="020B0604020202020204" charset="-52"/>
      <p:regular r:id="rId14"/>
    </p:embeddedFont>
    <p:embeddedFont>
      <p:font typeface="PT Sans" panose="020B0604020202020204" charset="-5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  <a:srgbClr val="F2F2FF"/>
    <a:srgbClr val="F2F3FF"/>
    <a:srgbClr val="EFF0FF"/>
    <a:srgbClr val="F3F2FF"/>
    <a:srgbClr val="EEEFFE"/>
    <a:srgbClr val="F0F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0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2051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Анализ дорожных аварий: инсайты и прогнозы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8751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Добро пожаловать на презентацию по анализу дорожных аварий. В этом исследовании мы рассмотрим ключевые факторы, влияющие на тяжесть дорожно-транспортных происшествий, и представим прогнозы их количества на будущие периоды.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881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Наш анализ основан на обширном наборе реальных данных и использует современные методы машинного обучения для выявления значимых закономерностей и тенденций в области дорожной безопасности.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660796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615589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6590109"/>
            <a:ext cx="272557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Jamshed Mamurov</a:t>
            </a:r>
            <a:endParaRPr lang="en-US" sz="23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636708" y="7637489"/>
            <a:ext cx="1911246" cy="487180"/>
          </a:xfrm>
          <a:prstGeom prst="rect">
            <a:avLst/>
          </a:prstGeom>
          <a:solidFill>
            <a:srgbClr val="F0F2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2179508" y="7180289"/>
            <a:ext cx="2368446" cy="966866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0123"/>
            <a:ext cx="92150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Заключение и призыв к действию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2289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180874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205163"/>
            <a:ext cx="30156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Выявленные факторы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700701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Проект выявил ключевые причины дорожных аварий.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64862" y="312289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12" y="3180874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42697" y="3205163"/>
            <a:ext cx="39596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Практические рекомендации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242697" y="3700701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Предложения помогут эффективно снизить аварийность.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494549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5003483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15559" y="5027771"/>
            <a:ext cx="34431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Дополнительные данные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615559" y="552330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Необходим долгосрочный сбор для повышения точности прогнозов.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7464862" y="494549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112" y="5003483"/>
            <a:ext cx="337899" cy="4224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42697" y="5027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Призыв к действию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242697" y="552330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Реализуем рекомендации для укрепления безопасности на дорогах!</a:t>
            </a:r>
            <a:endParaRPr lang="en-US" sz="185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2741639" y="7600013"/>
            <a:ext cx="1798820" cy="524656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992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Вопросы и контакты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819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Если есть вопросы, всегда рады помочь.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3419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Свяжитесь с нами по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электронной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почте</a:t>
            </a:r>
            <a:r>
              <a:rPr lang="en-US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68641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15559" y="47686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Email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615559" y="5264229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mamurovjamshed@gmail.com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64862" y="468641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242697" y="47686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2697" y="526422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https://github.com/TcrewJamik/project-juniordatascientist/edit/master/streamlit_app.py</a:t>
            </a:r>
            <a:endParaRPr lang="en-US" sz="18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719154" y="7652479"/>
            <a:ext cx="1851285" cy="517160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827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125" y="3518892"/>
            <a:ext cx="7587853" cy="67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Цели и задачи исследования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7125" y="4543068"/>
            <a:ext cx="518874" cy="518874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03" y="4599027"/>
            <a:ext cx="325517" cy="4069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6623" y="4622244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Основная цель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556623" y="5099685"/>
            <a:ext cx="5614511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Понять факторы, влияющие на тяжесть аварий, и спрогнозировать их количество.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7459385" y="4543068"/>
            <a:ext cx="518874" cy="518874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063" y="4599027"/>
            <a:ext cx="325517" cy="4069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08883" y="4622244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Обработка данных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8208883" y="5099685"/>
            <a:ext cx="5614511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Очистка и подготовка данных для анализа.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807125" y="6298882"/>
            <a:ext cx="518874" cy="518874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03" y="6354842"/>
            <a:ext cx="325517" cy="4069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56623" y="6378059"/>
            <a:ext cx="355342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Исследовательский анализ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556623" y="6855500"/>
            <a:ext cx="5614511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Выявление ключевых закономерностей и взаимосвязей в данных (EDA).</a:t>
            </a:r>
            <a:endParaRPr lang="en-US" sz="1800" dirty="0"/>
          </a:p>
        </p:txBody>
      </p:sp>
      <p:sp>
        <p:nvSpPr>
          <p:cNvPr id="16" name="Shape 10"/>
          <p:cNvSpPr/>
          <p:nvPr/>
        </p:nvSpPr>
        <p:spPr>
          <a:xfrm>
            <a:off x="7459385" y="6298882"/>
            <a:ext cx="518874" cy="518874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063" y="6354842"/>
            <a:ext cx="325517" cy="40695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08883" y="6378059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Моделирование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8208883" y="6855500"/>
            <a:ext cx="5614511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Классификация тяжести аварий (Random Forest) и прогнозирование временных рядов (SARIMA).</a:t>
            </a:r>
            <a:endParaRPr lang="en-US" sz="18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711659" y="7697449"/>
            <a:ext cx="1828800" cy="449705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781169"/>
            <a:ext cx="7121366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Описание исходных данных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6617" y="1771174"/>
            <a:ext cx="7583567" cy="3642836"/>
          </a:xfrm>
          <a:prstGeom prst="roundRect">
            <a:avLst>
              <a:gd name="adj" fmla="val 91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74237" y="1778794"/>
            <a:ext cx="7568327" cy="6393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97122" y="1920121"/>
            <a:ext cx="333458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Размер датасета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5095" y="1920121"/>
            <a:ext cx="333458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307973 записи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74237" y="2418159"/>
            <a:ext cx="7568327" cy="6393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97122" y="2559487"/>
            <a:ext cx="333458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Количество признаков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5095" y="2559487"/>
            <a:ext cx="333458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22 после обработки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4237" y="3057525"/>
            <a:ext cx="7568327" cy="9960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97122" y="3198852"/>
            <a:ext cx="333458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Ключевые признаки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5095" y="3198852"/>
            <a:ext cx="3334583" cy="713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Accident_Severity, Speed_limit, Road_Type, Weather_Conditions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74237" y="4053602"/>
            <a:ext cx="7568327" cy="13527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97122" y="4194929"/>
            <a:ext cx="333458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Проблемы данных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5095" y="4194929"/>
            <a:ext cx="3334583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Пропуски (удален Carriageway_Hazards), дисбаланс классов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66617" y="5664756"/>
            <a:ext cx="7583567" cy="1783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 процессе предварительной обработки данных мы столкнулись с проблемой значительного дисбаланса классов: 263280 случаев относятся к категории "Slight" (легкие аварии). Это требует особого подхода к задаче классификации, чтобы избежать смещения модели в сторону доминирующего класса.</a:t>
            </a:r>
            <a:endParaRPr lang="en-US" sz="175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2636708" y="7562538"/>
            <a:ext cx="1896256" cy="577121"/>
          </a:xfrm>
          <a:prstGeom prst="rect">
            <a:avLst/>
          </a:prstGeom>
          <a:solidFill>
            <a:srgbClr val="F3F2FF"/>
          </a:solidFill>
          <a:ln>
            <a:solidFill>
              <a:srgbClr val="EEE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28167"/>
            <a:ext cx="95778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Исследовательский анализ данных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30473"/>
            <a:ext cx="29179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Временные паттерны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21737"/>
            <a:ext cx="39285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Наибольшее количество аварий происходит в ноябре (29095 случаев) и по пятницам (50529 случаев). Это может быть связано с сезонными факторами и повышенной интенсивностью движения в конце рабочей недели.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28304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Дорожные условия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421737"/>
            <a:ext cx="39285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68% аварий происходит на сухой дороге, однако дождливые условия значительно увеличивают тяжесть происшествий. Аварии, происходящие в темное время суток, также чаще приводят к тяжелым последствиям.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28304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Корреляции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421737"/>
            <a:ext cx="392858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Обнаружена значимая корреляция между ограничением скорости (Speed_limit) и количеством пострадавших (Number_of_Casualties) с коэффициентом r=0.3, что подтверждает влияние скорости на тяжесть аварий.</a:t>
            </a:r>
            <a:endParaRPr lang="en-US" sz="18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756630" y="7622498"/>
            <a:ext cx="1776334" cy="524656"/>
          </a:xfrm>
          <a:prstGeom prst="rect">
            <a:avLst/>
          </a:prstGeom>
          <a:solidFill>
            <a:srgbClr val="F3F3FF"/>
          </a:solidFill>
          <a:ln>
            <a:solidFill>
              <a:srgbClr val="EFF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692" y="970240"/>
            <a:ext cx="8054578" cy="651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Классификация тяжести аварий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323" y="2065377"/>
            <a:ext cx="2158008" cy="125658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15" y="2654141"/>
            <a:ext cx="311587" cy="3895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45906" y="2286953"/>
            <a:ext cx="224111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Точность модели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345906" y="2745700"/>
            <a:ext cx="2241113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~85% для класса Slight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9695" y="3334345"/>
            <a:ext cx="8619649" cy="15240"/>
          </a:xfrm>
          <a:prstGeom prst="roundRect">
            <a:avLst>
              <a:gd name="adj" fmla="val 2181582"/>
            </a:avLst>
          </a:prstGeom>
          <a:solidFill>
            <a:srgbClr val="2D4DF2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379" y="3377327"/>
            <a:ext cx="4316016" cy="125658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534" y="3810833"/>
            <a:ext cx="311587" cy="38957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24970" y="3598902"/>
            <a:ext cx="241923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Модель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6424970" y="4057650"/>
            <a:ext cx="241923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 Forest с Pipeline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8758" y="4646295"/>
            <a:ext cx="7540585" cy="15240"/>
          </a:xfrm>
          <a:prstGeom prst="roundRect">
            <a:avLst>
              <a:gd name="adj" fmla="val 2181582"/>
            </a:avLst>
          </a:prstGeom>
          <a:solidFill>
            <a:srgbClr val="018CE1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15" y="4689277"/>
            <a:ext cx="6474023" cy="125658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534" y="5122783"/>
            <a:ext cx="311587" cy="38957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3914" y="4910852"/>
            <a:ext cx="260758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Ключевые факторы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503914" y="5369600"/>
            <a:ext cx="5941814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Speed_limit (20%), Road_Type (15%), Weather_Conditions (10%)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75692" y="6195179"/>
            <a:ext cx="13079016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Наша модель классификации показывает высокую точность для легких аварий, но имеет ограниченную эффективность при предсказании серьезных и смертельных случаев. Это связано с дисбалансом классов в исходных данных и требует дальнейшей оптимизации.</a:t>
            </a:r>
            <a:endParaRPr lang="en-US" sz="17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2711659" y="7607508"/>
            <a:ext cx="1828800" cy="547141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519" y="419219"/>
            <a:ext cx="6485930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Прогнозирование количества аварий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9" y="1172528"/>
            <a:ext cx="13563362" cy="759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3519" y="8939451"/>
            <a:ext cx="13563362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прогнозирования количества аварий мы использовали модель SARIMA с автоматическим подбором параметров. Согласно нашему прогнозу на 2023 год, пик аварий ожидается в ноябре (13052 случая). Однако следует отметить, что короткий временной ряд (всего 14 месяцев) снижает надежность долгосрочных прогнозов.</a:t>
            </a:r>
            <a:endParaRPr lang="en-US" sz="1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824085" y="7674964"/>
            <a:ext cx="1723869" cy="472190"/>
          </a:xfrm>
          <a:prstGeom prst="rect">
            <a:avLst/>
          </a:prstGeom>
          <a:solidFill>
            <a:srgbClr val="F2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0" y="1624370"/>
            <a:ext cx="4980861" cy="49808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4346" y="618053"/>
            <a:ext cx="7728109" cy="118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Ключевые инсайты исследования</a:t>
            </a:r>
            <a:endParaRPr lang="en-US" sz="3700" dirty="0"/>
          </a:p>
        </p:txBody>
      </p:sp>
      <p:sp>
        <p:nvSpPr>
          <p:cNvPr id="5" name="Shape 1"/>
          <p:cNvSpPr/>
          <p:nvPr/>
        </p:nvSpPr>
        <p:spPr>
          <a:xfrm>
            <a:off x="6194346" y="2111335"/>
            <a:ext cx="3762970" cy="3457932"/>
          </a:xfrm>
          <a:prstGeom prst="roundRect">
            <a:avLst>
              <a:gd name="adj" fmla="val 87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19493" y="2336483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Факторы тяжести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419493" y="2755225"/>
            <a:ext cx="3312676" cy="2265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Скорость и тип дороги являются ключевыми факторами, влияющими на тяжесть дорожно-транспортных происшествий. Дороги с высоким ограничением скорости демонстрируют более высокий риск серьезных аварий.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10159603" y="2111335"/>
            <a:ext cx="3762970" cy="3457932"/>
          </a:xfrm>
          <a:prstGeom prst="roundRect">
            <a:avLst>
              <a:gd name="adj" fmla="val 87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384750" y="2336483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Погодные условия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384750" y="2755225"/>
            <a:ext cx="3312676" cy="2588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Дождь и темное время суток значительно увеличивают риск тяжелых исходов при авариях. Несмотря на то, что большинство аварий происходит в хороших погодных условиях, их тяжесть возрастает при ухудшении видимости.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194346" y="5771555"/>
            <a:ext cx="7728109" cy="1839873"/>
          </a:xfrm>
          <a:prstGeom prst="roundRect">
            <a:avLst>
              <a:gd name="adj" fmla="val 1649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419493" y="5996702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Сезонность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419493" y="6415445"/>
            <a:ext cx="7277814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Наблюдается четкий пик аварийности в ноябре, что подтверждается как историческими данными, так и прогнозной моделью. Это требует особого внимания к безопасности дорожного движения в осенний период.</a:t>
            </a:r>
            <a:endParaRPr lang="en-US" sz="155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2764571" y="7742419"/>
            <a:ext cx="1768393" cy="419725"/>
          </a:xfrm>
          <a:prstGeom prst="rect">
            <a:avLst/>
          </a:prstGeom>
          <a:solidFill>
            <a:srgbClr val="F3F3FF"/>
          </a:solidFill>
          <a:ln>
            <a:solidFill>
              <a:srgbClr val="F2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943" y="766167"/>
            <a:ext cx="6458783" cy="57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Практические рекомендации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2943" y="1632823"/>
            <a:ext cx="146328" cy="1340525"/>
          </a:xfrm>
          <a:prstGeom prst="roundRect">
            <a:avLst>
              <a:gd name="adj" fmla="val 2000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1926" y="1632823"/>
            <a:ext cx="3429119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Инфраструктурные улучшения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121926" y="2036802"/>
            <a:ext cx="7339132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Улучшить инфраструктуру на дорогах с высокой скоростью движения (особенно на типе Dual carriageway), включая установку дополнительных барьеров безопасности и улучшение разметки.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975598" y="3168491"/>
            <a:ext cx="146328" cy="1340525"/>
          </a:xfrm>
          <a:prstGeom prst="roundRect">
            <a:avLst>
              <a:gd name="adj" fmla="val 2000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14582" y="3168491"/>
            <a:ext cx="3161228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Информационные кампании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414582" y="3572470"/>
            <a:ext cx="7046476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Проводить целевые кампании по безопасности дорожного движения, акцентирующие внимание на особой осторожности при движении в дождь и в темное время суток.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268373" y="4704159"/>
            <a:ext cx="146328" cy="1028343"/>
          </a:xfrm>
          <a:prstGeom prst="roundRect">
            <a:avLst>
              <a:gd name="adj" fmla="val 20005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707356" y="4704159"/>
            <a:ext cx="2295882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Освещение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707356" y="5108138"/>
            <a:ext cx="6753701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Установить дополнительное освещение на особо опасных участках дорог, где статистически происходит больше аварий в темное время суток.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561148" y="5927646"/>
            <a:ext cx="146328" cy="1340525"/>
          </a:xfrm>
          <a:prstGeom prst="roundRect">
            <a:avLst>
              <a:gd name="adj" fmla="val 2000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000131" y="5927646"/>
            <a:ext cx="2295882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Сбор данных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2000131" y="6331625"/>
            <a:ext cx="6460927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Собрать данные за более длительный период (минимум 24 месяца) для повышения точности прогнозных моделей и выявления долгосрочных тенденций.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273" y="880705"/>
            <a:ext cx="6967657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Дальнейшие шаги исследования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867132" y="1713428"/>
            <a:ext cx="22860" cy="5635347"/>
          </a:xfrm>
          <a:prstGeom prst="roundRect">
            <a:avLst>
              <a:gd name="adj" fmla="val 123041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055191" y="1912858"/>
            <a:ext cx="562451" cy="22860"/>
          </a:xfrm>
          <a:prstGeom prst="roundRect">
            <a:avLst>
              <a:gd name="adj" fmla="val 1230412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56213" y="1713428"/>
            <a:ext cx="421838" cy="42183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35" y="1758851"/>
            <a:ext cx="264676" cy="330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4749" y="1777841"/>
            <a:ext cx="386334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Улучшение моделей классификации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804749" y="2165985"/>
            <a:ext cx="6682978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Тестирование алгоритмов XGBoost и CatBoost в сочетании с методом SMOTE для решения проблемы дисбаланса классов и повышения точности предсказания тяжелых аварий.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055191" y="3640455"/>
            <a:ext cx="562451" cy="22860"/>
          </a:xfrm>
          <a:prstGeom prst="roundRect">
            <a:avLst>
              <a:gd name="adj" fmla="val 1230412"/>
            </a:avLst>
          </a:prstGeom>
          <a:solidFill>
            <a:srgbClr val="018CE1"/>
          </a:solidFill>
          <a:ln/>
        </p:spPr>
      </p:sp>
      <p:sp>
        <p:nvSpPr>
          <p:cNvPr id="11" name="Shape 7"/>
          <p:cNvSpPr/>
          <p:nvPr/>
        </p:nvSpPr>
        <p:spPr>
          <a:xfrm>
            <a:off x="656213" y="3441025"/>
            <a:ext cx="421838" cy="42183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35" y="3486448"/>
            <a:ext cx="264676" cy="330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04749" y="3505438"/>
            <a:ext cx="333255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Совершенствование прогнозов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1804749" y="3893582"/>
            <a:ext cx="668297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Применение более продвинутых моделей для временных рядов, таких как Prophet и LSTM, для улучшения качества прогнозирования количества аварий.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1055191" y="5068014"/>
            <a:ext cx="562451" cy="22860"/>
          </a:xfrm>
          <a:prstGeom prst="roundRect">
            <a:avLst>
              <a:gd name="adj" fmla="val 1230412"/>
            </a:avLst>
          </a:prstGeom>
          <a:solidFill>
            <a:srgbClr val="DA33BF"/>
          </a:solidFill>
          <a:ln/>
        </p:spPr>
      </p:sp>
      <p:sp>
        <p:nvSpPr>
          <p:cNvPr id="16" name="Shape 11"/>
          <p:cNvSpPr/>
          <p:nvPr/>
        </p:nvSpPr>
        <p:spPr>
          <a:xfrm>
            <a:off x="656213" y="4868585"/>
            <a:ext cx="421838" cy="42183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35" y="4914007"/>
            <a:ext cx="264676" cy="3308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04749" y="4932998"/>
            <a:ext cx="220599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Расширение данных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1804749" y="5321141"/>
            <a:ext cx="668297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Интеграция дополнительных данных о трафике, дорожных работах и других внешних факторах для создания более комплексной модели.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1055191" y="6495574"/>
            <a:ext cx="562451" cy="22860"/>
          </a:xfrm>
          <a:prstGeom prst="roundRect">
            <a:avLst>
              <a:gd name="adj" fmla="val 1230412"/>
            </a:avLst>
          </a:prstGeom>
          <a:solidFill>
            <a:srgbClr val="2D4DF2"/>
          </a:solidFill>
          <a:ln/>
        </p:spPr>
      </p:sp>
      <p:sp>
        <p:nvSpPr>
          <p:cNvPr id="21" name="Shape 15"/>
          <p:cNvSpPr/>
          <p:nvPr/>
        </p:nvSpPr>
        <p:spPr>
          <a:xfrm>
            <a:off x="656213" y="6296144"/>
            <a:ext cx="421838" cy="421838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35" y="6341566"/>
            <a:ext cx="264676" cy="330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804749" y="6360557"/>
            <a:ext cx="252174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Внедрение результатов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1804749" y="6748701"/>
            <a:ext cx="668297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Разработка практических рекомендаций для органов дорожной безопасности на основе полученных инсайтов и прогнозов.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765</Words>
  <Application>Microsoft Office PowerPoint</Application>
  <PresentationFormat>Произвольный</PresentationFormat>
  <Paragraphs>92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Nunito Semi Bold</vt:lpstr>
      <vt:lpstr>PT Sans</vt:lpstr>
      <vt:lpstr>Calibri</vt:lpstr>
      <vt:lpstr>PT Sans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Tcrew Jamik</cp:lastModifiedBy>
  <cp:revision>2</cp:revision>
  <dcterms:created xsi:type="dcterms:W3CDTF">2025-05-08T09:10:26Z</dcterms:created>
  <dcterms:modified xsi:type="dcterms:W3CDTF">2025-05-08T09:16:45Z</dcterms:modified>
</cp:coreProperties>
</file>